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303" r:id="rId4"/>
    <p:sldId id="301" r:id="rId5"/>
    <p:sldId id="267" r:id="rId6"/>
    <p:sldId id="269" r:id="rId7"/>
    <p:sldId id="270" r:id="rId8"/>
    <p:sldId id="271" r:id="rId9"/>
    <p:sldId id="293" r:id="rId10"/>
    <p:sldId id="292" r:id="rId11"/>
    <p:sldId id="291" r:id="rId12"/>
    <p:sldId id="304" r:id="rId13"/>
    <p:sldId id="300" r:id="rId14"/>
    <p:sldId id="306" r:id="rId15"/>
    <p:sldId id="310" r:id="rId16"/>
    <p:sldId id="309" r:id="rId17"/>
    <p:sldId id="30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6B54C-0129-4848-B58E-FC0D19BE4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6D8A-226A-4907-8114-B39AE91F4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16FAA-B202-4FB6-9B3C-9F4AFC924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027DB-0773-46DF-9E35-30C63DE92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827C9-DE66-4C5F-B780-F60B42637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CFB2C-75FD-4E43-8CD3-F264EBD5A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5BF12-F112-47F6-B087-E07E4E8B1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296A-7C6A-412A-95BC-E50F44CB5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AB9E7-C771-4559-B249-341DA6709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C8E2-F6C1-4D0E-808C-8E0E2FFBE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D2194-B409-485D-AEE7-B5F47391D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8E7B86-FF88-4D4D-80F0-B98EFDE51A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youtube.com/watch?v=5zh05F370Y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Ch23: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Electromagnetic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Induction</a:t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 </a:t>
            </a: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9144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504" y="880533"/>
            <a:ext cx="4663104" cy="35004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2556" y="438097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Wind </a:t>
            </a:r>
            <a:r>
              <a:rPr lang="en-US" dirty="0"/>
              <a:t>turbine </a:t>
            </a:r>
            <a:r>
              <a:rPr lang="en-US" dirty="0" smtClean="0"/>
              <a:t>is </a:t>
            </a:r>
            <a:r>
              <a:rPr lang="en-US" dirty="0"/>
              <a:t>an example of induction at work. Wind pushes the blades of the turbine, spinning a shaft attached to magnets. The magnets spin around a conductive coil, inducing an electric current in the coil, and eventually feeding the electrical grid.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Determining the Polarity of the Induced Emf</a:t>
            </a:r>
            <a:r>
              <a:rPr lang="en-US" sz="3600">
                <a:solidFill>
                  <a:schemeClr val="tx1"/>
                </a:solidFill>
              </a:rPr>
              <a:t> 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077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1.</a:t>
            </a:r>
            <a:r>
              <a:rPr lang="en-US" dirty="0"/>
              <a:t>Determine whether the </a:t>
            </a:r>
            <a:r>
              <a:rPr lang="en-US" dirty="0">
                <a:solidFill>
                  <a:srgbClr val="009900"/>
                </a:solidFill>
              </a:rPr>
              <a:t>magnetic flux</a:t>
            </a:r>
            <a:r>
              <a:rPr lang="en-US" dirty="0"/>
              <a:t> that penetrates a coil is increasing or decreasing.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2.</a:t>
            </a:r>
            <a:r>
              <a:rPr lang="en-US" dirty="0"/>
              <a:t>Find what the direction of the induced </a:t>
            </a:r>
            <a:r>
              <a:rPr lang="en-US" dirty="0">
                <a:solidFill>
                  <a:srgbClr val="009900"/>
                </a:solidFill>
              </a:rPr>
              <a:t>magnetic</a:t>
            </a:r>
            <a:r>
              <a:rPr lang="en-US" dirty="0"/>
              <a:t> field must be so that it can </a:t>
            </a:r>
            <a:r>
              <a:rPr lang="en-US" b="1" i="1" dirty="0"/>
              <a:t>oppose the change in flux</a:t>
            </a:r>
            <a:r>
              <a:rPr lang="en-US" dirty="0"/>
              <a:t> by adding to or subtracting from the original field.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3.</a:t>
            </a:r>
            <a:r>
              <a:rPr lang="en-US" dirty="0"/>
              <a:t>Having found the direction of the induced magnetic field, use RHR-2 (see Section </a:t>
            </a:r>
            <a:r>
              <a:rPr lang="en-US" dirty="0">
                <a:solidFill>
                  <a:srgbClr val="009999"/>
                </a:solidFill>
              </a:rPr>
              <a:t>21.7</a:t>
            </a:r>
            <a:r>
              <a:rPr lang="en-US" dirty="0"/>
              <a:t>) to determine the direction of the induced current. Then the polarity of the induced </a:t>
            </a:r>
            <a:r>
              <a:rPr lang="en-US" dirty="0" err="1">
                <a:solidFill>
                  <a:srgbClr val="009900"/>
                </a:solidFill>
              </a:rPr>
              <a:t>emf</a:t>
            </a:r>
            <a:r>
              <a:rPr lang="en-US" dirty="0"/>
              <a:t> can be assigned because conventional </a:t>
            </a:r>
            <a:r>
              <a:rPr lang="en-US" dirty="0">
                <a:solidFill>
                  <a:srgbClr val="009900"/>
                </a:solidFill>
              </a:rPr>
              <a:t>current</a:t>
            </a:r>
            <a:r>
              <a:rPr lang="en-US" dirty="0"/>
              <a:t> is directed out of the positive terminal, through the external </a:t>
            </a:r>
            <a:r>
              <a:rPr lang="en-US" dirty="0">
                <a:solidFill>
                  <a:srgbClr val="009900"/>
                </a:solidFill>
              </a:rPr>
              <a:t>circuit</a:t>
            </a:r>
            <a:r>
              <a:rPr lang="en-US" dirty="0"/>
              <a:t>, and into the negative terminal.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Application of Lenz’s Law </a:t>
            </a:r>
          </a:p>
        </p:txBody>
      </p:sp>
      <p:pic>
        <p:nvPicPr>
          <p:cNvPr id="44037" name="Picture 5" descr="fig22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14600"/>
            <a:ext cx="6332538" cy="2468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An Induction Stove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04800" y="358140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water in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ferromagnetic metal pot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is boiling. Yet, the water in the glass pot is not boiling, and the stove top is cool to the touch.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stove operates in this way by using electromagnetic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  <a:hlinkClick r:id="rId2"/>
              </a:rPr>
              <a:t>induction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51203" name="Picture 3" descr="ID1157_fg22_0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95400"/>
            <a:ext cx="2695575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</a:rPr>
              <a:t>An Automobile Cruise Control Device</a:t>
            </a:r>
          </a:p>
        </p:txBody>
      </p:sp>
      <p:pic>
        <p:nvPicPr>
          <p:cNvPr id="8197" name="Picture 5" descr="D:\PhsH\media\content\main\graphics\illustr\ch22\fig22_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05000"/>
            <a:ext cx="5429250" cy="418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A Ground Fault Interrupter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1535113" y="1096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1525" name="Picture 21" descr="fig22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3722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Pickup coil in an electric guitar</a:t>
            </a:r>
            <a:endParaRPr lang="en-US" sz="3600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32773" name="Picture 5" descr="D:\PhsH\media\content\main\graphics\illustr\ch22\fig22_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4275138" cy="409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A Moving Coil Microphone.</a:t>
            </a:r>
            <a:br>
              <a:rPr lang="en-US" sz="3600" b="1">
                <a:solidFill>
                  <a:srgbClr val="000000"/>
                </a:solidFill>
                <a:cs typeface="Times New Roman" pitchFamily="18" charset="0"/>
              </a:rPr>
            </a:br>
            <a:endParaRPr lang="en-US" sz="3600" b="1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6869" name="Picture 5" descr="D:\PhsH\media\content\main\graphics\illustr\ch22\fig22_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300" y="2085975"/>
            <a:ext cx="5360988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Electric </a:t>
            </a:r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/>
            </a:r>
            <a:b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</a:br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Generator</a:t>
            </a:r>
            <a:endParaRPr lang="en-US" sz="3600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48132" name="Picture 4" descr="D:\PhsH\media\content\main\graphics\illustr\ch22\fig22_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762" y="228600"/>
            <a:ext cx="6218238" cy="5989638"/>
          </a:xfrm>
          <a:prstGeom prst="rect">
            <a:avLst/>
          </a:prstGeom>
          <a:noFill/>
        </p:spPr>
      </p:pic>
      <p:pic>
        <p:nvPicPr>
          <p:cNvPr id="4" name="Picture 8" descr="D:\PhsH\media\content\main\graphics\illustr\ch22\fig22_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3246438" cy="2171700"/>
          </a:xfrm>
          <a:prstGeom prst="rect">
            <a:avLst/>
          </a:prstGeom>
          <a:noFill/>
        </p:spPr>
      </p:pic>
      <p:pic>
        <p:nvPicPr>
          <p:cNvPr id="73730" name="Picture 2" descr="http://edugen.wileyplus.com/edugen/courses/crs6407/cutnell9780470879528/c22/math/math12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3752850" cy="64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Arial" charset="0"/>
              </a:rPr>
              <a:t> 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</a:rPr>
              <a:t>Induced </a:t>
            </a:r>
            <a:r>
              <a:rPr lang="en-US" sz="3600" b="1" dirty="0" err="1">
                <a:solidFill>
                  <a:srgbClr val="009999"/>
                </a:solidFill>
                <a:latin typeface="Arial" charset="0"/>
              </a:rPr>
              <a:t>Emf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</a:rPr>
              <a:t> and Induced Current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AutoNum type="alphaLcParenBoth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When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there is no relative motion between the coil of wire and the bar magnet, there is no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in the coil. 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AutoNum type="alphaLcParenBoth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current is created in the coil when the magnet moves toward the coil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AutoNum type="alphaLcParenBoth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 current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also exists when the magnet moves away from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coil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but the direction of the current is opposite to that in ( b). </a:t>
            </a:r>
            <a:endParaRPr lang="en-US" dirty="0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905000" y="1600200"/>
          <a:ext cx="501015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Bitmap Image" r:id="rId3" imgW="5009524" imgH="1638529" progId="Paint.Picture">
                  <p:embed/>
                </p:oleObj>
              </mc:Choice>
              <mc:Fallback>
                <p:oleObj name="Bitmap Image" r:id="rId3" imgW="5009524" imgH="1638529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501015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</a:rPr>
              <a:t>Inducing Current With a Coil in a Magnetic Field</a:t>
            </a:r>
          </a:p>
        </p:txBody>
      </p:sp>
      <p:pic>
        <p:nvPicPr>
          <p:cNvPr id="11269" name="Picture 5" descr="D:\PhsH\media\content\main\graphics\illustr\ch22\fig22_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057400"/>
            <a:ext cx="3292475" cy="3840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Motional </a:t>
            </a:r>
            <a:r>
              <a:rPr lang="en-US" sz="3600" b="1" dirty="0" err="1">
                <a:solidFill>
                  <a:srgbClr val="009999"/>
                </a:solidFill>
                <a:latin typeface="Arial" charset="0"/>
                <a:cs typeface="Arial" charset="0"/>
              </a:rPr>
              <a:t>Emf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00200" y="1524000"/>
            <a:ext cx="6096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The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Emf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Induced in a Moving Conductor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67586" name="Picture 2" descr="ID1146_fg22_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362200"/>
            <a:ext cx="2771775" cy="4067176"/>
          </a:xfrm>
          <a:prstGeom prst="rect">
            <a:avLst/>
          </a:prstGeom>
          <a:noFill/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362200"/>
            <a:ext cx="21240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Magnetic 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Flux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1524000"/>
            <a:ext cx="7391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Graphical Interpretation of Magnetic Flux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366" name="Picture 6" descr="fig22_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14600"/>
            <a:ext cx="6000750" cy="2411413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19200" y="53340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The magnetic flux is proportional to the number of magnetic flux lines passing through the area. 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A General Expression for Magnetic Flux</a:t>
            </a:r>
          </a:p>
        </p:txBody>
      </p:sp>
      <p:pic>
        <p:nvPicPr>
          <p:cNvPr id="17413" name="Picture 5" descr="fig22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3292475" cy="2136775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528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8433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8528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276600" y="4343400"/>
          <a:ext cx="502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r:id="rId4" imgW="1434477" imgH="215806" progId="Equation.3">
                  <p:embed/>
                </p:oleObj>
              </mc:Choice>
              <mc:Fallback>
                <p:oleObj r:id="rId4" imgW="1434477" imgH="215806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43400"/>
                        <a:ext cx="5029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09600" y="5181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SI unit of magnetic flux is the weber (</a:t>
            </a:r>
            <a:r>
              <a:rPr lang="en-US" dirty="0" err="1">
                <a:cs typeface="Times New Roman" pitchFamily="18" charset="0"/>
              </a:rPr>
              <a:t>Wb</a:t>
            </a:r>
            <a:r>
              <a:rPr lang="en-US" dirty="0">
                <a:cs typeface="Times New Roman" pitchFamily="18" charset="0"/>
              </a:rPr>
              <a:t>), named after the German Physicist W.E. Weber (1804-1891). 1 </a:t>
            </a:r>
            <a:r>
              <a:rPr lang="en-US" dirty="0" err="1">
                <a:cs typeface="Times New Roman" pitchFamily="18" charset="0"/>
              </a:rPr>
              <a:t>Wb</a:t>
            </a:r>
            <a:r>
              <a:rPr lang="en-US" dirty="0">
                <a:cs typeface="Times New Roman" pitchFamily="18" charset="0"/>
              </a:rPr>
              <a:t> = 1 T.m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. </a:t>
            </a: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1371600"/>
            <a:ext cx="24669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EXAMPLE </a:t>
            </a:r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on 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Magnetic Flux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" y="16764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rectangular coil of wire is situated in a constant </a:t>
            </a:r>
            <a:r>
              <a:rPr lang="en-US" dirty="0">
                <a:solidFill>
                  <a:srgbClr val="009900"/>
                </a:solidFill>
              </a:rPr>
              <a:t>magnetic</a:t>
            </a:r>
            <a:r>
              <a:rPr lang="en-US" dirty="0"/>
              <a:t> field whose magnitude is 0.50 T. The coil has an area of 2.0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  <a:r>
              <a:rPr lang="en-US" dirty="0"/>
              <a:t>Determine the </a:t>
            </a:r>
            <a:r>
              <a:rPr lang="en-US" dirty="0">
                <a:solidFill>
                  <a:srgbClr val="009900"/>
                </a:solidFill>
              </a:rPr>
              <a:t>magnetic flux</a:t>
            </a:r>
            <a:r>
              <a:rPr lang="en-US" dirty="0"/>
              <a:t> for the three orientations, </a:t>
            </a:r>
            <a:r>
              <a:rPr lang="en-US" dirty="0" smtClean="0"/>
              <a:t>shown </a:t>
            </a:r>
            <a:r>
              <a:rPr lang="en-US" dirty="0"/>
              <a:t>below.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5943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Faraday's 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Law of Electromagnetic Induction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143000" y="2057400"/>
            <a:ext cx="754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Michael Faraday found experimentally that the magnitude of the induced </a:t>
            </a:r>
            <a:r>
              <a:rPr lang="en-US" dirty="0" err="1">
                <a:cs typeface="Times New Roman" pitchFamily="18" charset="0"/>
              </a:rPr>
              <a:t>emf</a:t>
            </a:r>
            <a:r>
              <a:rPr lang="en-US" dirty="0">
                <a:cs typeface="Times New Roman" pitchFamily="18" charset="0"/>
              </a:rPr>
              <a:t> is proportional to the rate at which the magnetic flux changed. Faraday’s law can be written as, 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9052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2667000" y="3505200"/>
          <a:ext cx="401002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3" imgW="1422400" imgH="393700" progId="Equation.3">
                  <p:embed/>
                </p:oleObj>
              </mc:Choice>
              <mc:Fallback>
                <p:oleObj name="Equation" r:id="rId3" imgW="1422400" imgH="3937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05200"/>
                        <a:ext cx="4010025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219200" y="4876800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N is the number of turns in the loops, A is the area of one loop, ξ is the induced </a:t>
            </a:r>
            <a:r>
              <a:rPr lang="en-US" dirty="0" err="1"/>
              <a:t>emf</a:t>
            </a:r>
            <a:r>
              <a:rPr lang="en-US" dirty="0"/>
              <a:t>, and B</a:t>
            </a:r>
            <a:r>
              <a:rPr lang="en-US" baseline="-25000" dirty="0">
                <a:cs typeface="Times New Roman" pitchFamily="18" charset="0"/>
              </a:rPr>
              <a:t>┴</a:t>
            </a:r>
            <a:r>
              <a:rPr lang="en-US" dirty="0"/>
              <a:t> is the perpendicular component of the magnetic field.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/>
      <p:bldP spid="194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Lenz's 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Law</a:t>
            </a:r>
            <a:endParaRPr lang="en-US" dirty="0"/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362200" y="1905000"/>
          <a:ext cx="37592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3" imgW="1422400" imgH="393700" progId="Equation.3">
                  <p:embed/>
                </p:oleObj>
              </mc:Choice>
              <mc:Fallback>
                <p:oleObj name="Equation" r:id="rId3" imgW="14224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37592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8077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SI unit for the induced </a:t>
            </a:r>
            <a:r>
              <a:rPr lang="en-US" dirty="0" err="1"/>
              <a:t>emf</a:t>
            </a:r>
            <a:r>
              <a:rPr lang="en-US" dirty="0"/>
              <a:t> is the volt, V. The minus sign in the above Faraday’s law of induction is due to the fact that the induced </a:t>
            </a:r>
            <a:r>
              <a:rPr lang="en-US" dirty="0" err="1"/>
              <a:t>emf</a:t>
            </a:r>
            <a:r>
              <a:rPr lang="en-US" dirty="0"/>
              <a:t> will always oppose the change. It is also known as the Lenz’s law and it is stated as follows,</a:t>
            </a:r>
          </a:p>
          <a:p>
            <a:endParaRPr lang="en-US" b="1" dirty="0"/>
          </a:p>
          <a:p>
            <a:r>
              <a:rPr lang="en-US" b="1" dirty="0"/>
              <a:t>The current from the induced </a:t>
            </a:r>
            <a:r>
              <a:rPr lang="en-US" b="1" dirty="0" err="1"/>
              <a:t>emf</a:t>
            </a:r>
            <a:r>
              <a:rPr lang="en-US" b="1" dirty="0"/>
              <a:t> will produce a magnetic field, which will always oppose the original change in the magnetic flux.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564</Words>
  <Application>Microsoft Office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Default Design</vt:lpstr>
      <vt:lpstr>Bitmap Image</vt:lpstr>
      <vt:lpstr>Microsoft Equation 3.0</vt:lpstr>
      <vt:lpstr>Equation</vt:lpstr>
      <vt:lpstr>Ch23:Electromagnetic Induction  </vt:lpstr>
      <vt:lpstr> Induced Emf and Induced Current </vt:lpstr>
      <vt:lpstr>Inducing Current With a Coil in a Magnetic Field</vt:lpstr>
      <vt:lpstr>Motional Emf </vt:lpstr>
      <vt:lpstr>Magnetic Flux</vt:lpstr>
      <vt:lpstr>A General Expression for Magnetic Flux</vt:lpstr>
      <vt:lpstr>EXAMPLE on Magnetic Flux</vt:lpstr>
      <vt:lpstr>Faraday's Law of Electromagnetic Induction</vt:lpstr>
      <vt:lpstr>Lenz's Law</vt:lpstr>
      <vt:lpstr>Determining the Polarity of the Induced Emf  </vt:lpstr>
      <vt:lpstr>Application of Lenz’s Law </vt:lpstr>
      <vt:lpstr>An Induction Stove</vt:lpstr>
      <vt:lpstr>An Automobile Cruise Control Device</vt:lpstr>
      <vt:lpstr>A Ground Fault Interrupter</vt:lpstr>
      <vt:lpstr>Pickup coil in an electric guitar</vt:lpstr>
      <vt:lpstr>A Moving Coil Microphone. </vt:lpstr>
      <vt:lpstr>Electric  Generator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24</cp:revision>
  <dcterms:created xsi:type="dcterms:W3CDTF">2003-03-20T16:10:09Z</dcterms:created>
  <dcterms:modified xsi:type="dcterms:W3CDTF">2017-03-09T17:07:39Z</dcterms:modified>
</cp:coreProperties>
</file>